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39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05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31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7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8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7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47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78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7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7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19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FAD2-5C6D-4A77-8684-94DAD0C32767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94A85-D03A-4AC6-B26D-8E73C88B6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6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9.png"/><Relationship Id="rId5" Type="http://schemas.openxmlformats.org/officeDocument/2006/relationships/image" Target="../media/image24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88" y="234499"/>
            <a:ext cx="11895288" cy="948821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Памятка </a:t>
            </a:r>
            <a:b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о действиях родителя (законного представителя) ребенка-инвалида</a:t>
            </a:r>
            <a:b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в случае </a:t>
            </a:r>
            <a:r>
              <a:rPr lang="ru-RU" sz="1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экстренной госпитализации</a:t>
            </a: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, в том числе </a:t>
            </a:r>
            <a:r>
              <a:rPr lang="ru-RU" sz="1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при </a:t>
            </a: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заражении </a:t>
            </a:r>
            <a:r>
              <a:rPr lang="ru-RU" sz="1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новой </a:t>
            </a: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коронавирусной инфекцией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37" y="1837551"/>
            <a:ext cx="3919679" cy="7319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400" b="1" dirty="0">
                <a:latin typeface="Georgia" panose="02040502050405020303" pitchFamily="18" charset="0"/>
              </a:rPr>
              <a:t>Сообщить бригаде Скорой помощи или врачу больницы о том, что у вас есть несовершеннолетний ребенок, и где он находится</a:t>
            </a:r>
          </a:p>
          <a:p>
            <a:pPr algn="l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066" y="2705471"/>
            <a:ext cx="640841" cy="9094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38" y="1756650"/>
            <a:ext cx="744503" cy="948821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167881" y="1268310"/>
            <a:ext cx="10402027" cy="2958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latin typeface="Georgia" panose="02040502050405020303" pitchFamily="18" charset="0"/>
              </a:rPr>
              <a:t>Если </a:t>
            </a:r>
            <a:r>
              <a:rPr lang="ru-RU" sz="1600" b="1" dirty="0">
                <a:latin typeface="Georgia" panose="02040502050405020303" pitchFamily="18" charset="0"/>
              </a:rPr>
              <a:t>единственного </a:t>
            </a:r>
            <a:r>
              <a:rPr lang="ru-RU" sz="1600" b="1" dirty="0" smtClean="0">
                <a:latin typeface="Georgia" panose="02040502050405020303" pitchFamily="18" charset="0"/>
              </a:rPr>
              <a:t>родителя (законного представителя) экстренно </a:t>
            </a:r>
            <a:r>
              <a:rPr lang="ru-RU" sz="1600" b="1" dirty="0">
                <a:latin typeface="Georgia" panose="02040502050405020303" pitchFamily="18" charset="0"/>
              </a:rPr>
              <a:t>госпитализируют, важно сделать следующее</a:t>
            </a:r>
            <a:r>
              <a:rPr lang="ru-RU" sz="1600" dirty="0">
                <a:latin typeface="Georgia" panose="02040502050405020303" pitchFamily="18" charset="0"/>
              </a:rPr>
              <a:t>: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33" y="2697363"/>
            <a:ext cx="772565" cy="950400"/>
          </a:xfrm>
          <a:prstGeom prst="rect">
            <a:avLst/>
          </a:prstGeom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942786" y="2828945"/>
            <a:ext cx="3911933" cy="70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b="1" dirty="0">
                <a:latin typeface="Georgia" panose="02040502050405020303" pitchFamily="18" charset="0"/>
              </a:rPr>
              <a:t>Врач уведомит территориальный орган  опеки и попечительства о сложившейся ситуации в семье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167" l="134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675" y="1817509"/>
            <a:ext cx="744503" cy="7520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11" y="3753000"/>
            <a:ext cx="764887" cy="950400"/>
          </a:xfrm>
          <a:prstGeom prst="rect">
            <a:avLst/>
          </a:prstGeom>
        </p:spPr>
      </p:pic>
      <p:sp>
        <p:nvSpPr>
          <p:cNvPr id="14" name="Подзаголовок 2"/>
          <p:cNvSpPr txBox="1">
            <a:spLocks/>
          </p:cNvSpPr>
          <p:nvPr/>
        </p:nvSpPr>
        <p:spPr>
          <a:xfrm>
            <a:off x="944868" y="3770619"/>
            <a:ext cx="3810205" cy="70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b="1" dirty="0">
                <a:latin typeface="Georgia" panose="02040502050405020303" pitchFamily="18" charset="0"/>
              </a:rPr>
              <a:t>Орган  опеки и попечительства </a:t>
            </a:r>
            <a:r>
              <a:rPr lang="ru-RU" sz="1400" b="1" dirty="0" smtClean="0">
                <a:latin typeface="Georgia" panose="02040502050405020303" pitchFamily="18" charset="0"/>
              </a:rPr>
              <a:t>поместит </a:t>
            </a:r>
            <a:r>
              <a:rPr lang="ru-RU" sz="1400" b="1" dirty="0">
                <a:latin typeface="Georgia" panose="02040502050405020303" pitchFamily="18" charset="0"/>
              </a:rPr>
              <a:t>несовершеннолетнего в </a:t>
            </a:r>
            <a:r>
              <a:rPr lang="ru-RU" sz="1400" b="1" dirty="0" smtClean="0">
                <a:latin typeface="Georgia" panose="02040502050405020303" pitchFamily="18" charset="0"/>
              </a:rPr>
              <a:t>медицинскую организацию или организацию для детей, оставшихся без попечения родителей</a:t>
            </a:r>
            <a:endParaRPr lang="ru-RU" sz="1400" b="1" dirty="0">
              <a:latin typeface="Georgia" panose="02040502050405020303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3" r="20172"/>
          <a:stretch/>
        </p:blipFill>
        <p:spPr>
          <a:xfrm flipH="1">
            <a:off x="5041739" y="3750870"/>
            <a:ext cx="757922" cy="950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10" y="4773653"/>
            <a:ext cx="810130" cy="950400"/>
          </a:xfrm>
          <a:prstGeom prst="rect">
            <a:avLst/>
          </a:prstGeom>
        </p:spPr>
      </p:pic>
      <p:sp>
        <p:nvSpPr>
          <p:cNvPr id="17" name="Подзаголовок 2"/>
          <p:cNvSpPr txBox="1">
            <a:spLocks/>
          </p:cNvSpPr>
          <p:nvPr/>
        </p:nvSpPr>
        <p:spPr>
          <a:xfrm>
            <a:off x="954198" y="4991675"/>
            <a:ext cx="3995831" cy="834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400" b="1" dirty="0">
                <a:latin typeface="Georgia" panose="02040502050405020303" pitchFamily="18" charset="0"/>
              </a:rPr>
              <a:t>Родитель будет уведомлен обо всех перемещениях </a:t>
            </a:r>
            <a:r>
              <a:rPr lang="ru-RU" sz="1400" b="1" dirty="0" smtClean="0">
                <a:latin typeface="Georgia" panose="02040502050405020303" pitchFamily="18" charset="0"/>
              </a:rPr>
              <a:t>ребенка. Родитель </a:t>
            </a:r>
            <a:r>
              <a:rPr lang="ru-RU" sz="1400" b="1" dirty="0">
                <a:latin typeface="Georgia" panose="02040502050405020303" pitchFamily="18" charset="0"/>
              </a:rPr>
              <a:t>будет на связи с </a:t>
            </a:r>
            <a:r>
              <a:rPr lang="ru-RU" sz="1400" b="1" dirty="0" smtClean="0">
                <a:latin typeface="Georgia" panose="02040502050405020303" pitchFamily="18" charset="0"/>
              </a:rPr>
              <a:t>несовершеннолетним</a:t>
            </a:r>
            <a:endParaRPr lang="ru-RU" sz="1400" b="1" dirty="0">
              <a:latin typeface="Georgia" panose="02040502050405020303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4471" y="4916944"/>
            <a:ext cx="798636" cy="83440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63" y="5826082"/>
            <a:ext cx="773307" cy="950400"/>
          </a:xfrm>
          <a:prstGeom prst="rect">
            <a:avLst/>
          </a:prstGeom>
        </p:spPr>
      </p:pic>
      <p:sp>
        <p:nvSpPr>
          <p:cNvPr id="20" name="Подзаголовок 2"/>
          <p:cNvSpPr txBox="1">
            <a:spLocks/>
          </p:cNvSpPr>
          <p:nvPr/>
        </p:nvSpPr>
        <p:spPr>
          <a:xfrm>
            <a:off x="954198" y="5972085"/>
            <a:ext cx="3905718" cy="708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b="1" dirty="0">
                <a:latin typeface="Georgia" panose="02040502050405020303" pitchFamily="18" charset="0"/>
              </a:rPr>
              <a:t>Как только родитель или опекун будет выписан из лечебного учреждения, он сможет забрать ребенка домой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252" y="5882608"/>
            <a:ext cx="678840" cy="834407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5178CC91-FBE7-48C7-B28C-A0C6EC97E1E9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0" r="65641" b="8699"/>
          <a:stretch/>
        </p:blipFill>
        <p:spPr>
          <a:xfrm flipH="1">
            <a:off x="6367535" y="1955801"/>
            <a:ext cx="677306" cy="1041399"/>
          </a:xfrm>
          <a:prstGeom prst="rect">
            <a:avLst/>
          </a:prstGeom>
        </p:spPr>
      </p:pic>
      <p:sp>
        <p:nvSpPr>
          <p:cNvPr id="26" name="Подзаголовок 2">
            <a:extLst>
              <a:ext uri="{FF2B5EF4-FFF2-40B4-BE49-F238E27FC236}">
                <a16:creationId xmlns="" xmlns:a16="http://schemas.microsoft.com/office/drawing/2014/main" id="{B820ED23-F142-443D-9360-07744CC138BB}"/>
              </a:ext>
            </a:extLst>
          </p:cNvPr>
          <p:cNvSpPr txBox="1">
            <a:spLocks/>
          </p:cNvSpPr>
          <p:nvPr/>
        </p:nvSpPr>
        <p:spPr>
          <a:xfrm>
            <a:off x="7239699" y="1955802"/>
            <a:ext cx="4503567" cy="1126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400" b="1" dirty="0">
                <a:latin typeface="Georgia" panose="02040502050405020303" pitchFamily="18" charset="0"/>
              </a:rPr>
              <a:t>Дети-инвалиды в возрасте до 4 лет могут быть </a:t>
            </a:r>
            <a:r>
              <a:rPr lang="ru-RU" sz="1400" b="1" dirty="0" smtClean="0">
                <a:latin typeface="Georgia" panose="02040502050405020303" pitchFamily="18" charset="0"/>
              </a:rPr>
              <a:t>помещены в </a:t>
            </a:r>
            <a:r>
              <a:rPr lang="ru-RU" sz="1400" b="1" dirty="0">
                <a:latin typeface="Georgia" panose="02040502050405020303" pitchFamily="18" charset="0"/>
              </a:rPr>
              <a:t>дома </a:t>
            </a:r>
            <a:r>
              <a:rPr lang="ru-RU" sz="1400" b="1" dirty="0" smtClean="0">
                <a:latin typeface="Georgia" panose="02040502050405020303" pitchFamily="18" charset="0"/>
              </a:rPr>
              <a:t>ребенка, подведомственные </a:t>
            </a:r>
            <a:r>
              <a:rPr lang="ru-RU" sz="1400" b="1" dirty="0" err="1" smtClean="0">
                <a:latin typeface="Georgia" panose="02040502050405020303" pitchFamily="18" charset="0"/>
              </a:rPr>
              <a:t>минздраву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Ростовской </a:t>
            </a:r>
            <a:r>
              <a:rPr lang="ru-RU" sz="14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just"/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endParaRPr lang="ru-RU" sz="1400" b="1" dirty="0">
              <a:latin typeface="Georgia" panose="02040502050405020303" pitchFamily="18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="" xmlns:a16="http://schemas.microsoft.com/office/drawing/2014/main" id="{9D7E2A0B-EDFB-4C58-92A3-AFE90802F690}"/>
              </a:ext>
            </a:extLst>
          </p:cNvPr>
          <p:cNvSpPr txBox="1">
            <a:spLocks/>
          </p:cNvSpPr>
          <p:nvPr/>
        </p:nvSpPr>
        <p:spPr>
          <a:xfrm>
            <a:off x="7366000" y="4991675"/>
            <a:ext cx="4377266" cy="15701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400" b="1" dirty="0">
                <a:latin typeface="Georgia" panose="02040502050405020303" pitchFamily="18" charset="0"/>
              </a:rPr>
              <a:t>Дети-инвалиды в возрасте до 18 лет, имеющие статус «нуждающийся в оказании паллиативной помощи</a:t>
            </a:r>
            <a:r>
              <a:rPr lang="ru-RU" sz="1400" b="1" dirty="0" smtClean="0">
                <a:latin typeface="Georgia" panose="02040502050405020303" pitchFamily="18" charset="0"/>
              </a:rPr>
              <a:t>», </a:t>
            </a:r>
            <a:r>
              <a:rPr lang="ru-RU" sz="1400" b="1" dirty="0">
                <a:latin typeface="Georgia" panose="02040502050405020303" pitchFamily="18" charset="0"/>
              </a:rPr>
              <a:t>могут быть госпитализированы в паллиативное отделение помощи </a:t>
            </a:r>
            <a:r>
              <a:rPr lang="ru-RU" sz="1400" b="1" dirty="0" smtClean="0">
                <a:latin typeface="Georgia" panose="02040502050405020303" pitchFamily="18" charset="0"/>
              </a:rPr>
              <a:t>детям, </a:t>
            </a:r>
            <a:r>
              <a:rPr lang="ru-RU" sz="14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подведомственное </a:t>
            </a:r>
            <a:r>
              <a:rPr lang="ru-RU" sz="1400" b="1" dirty="0" err="1">
                <a:solidFill>
                  <a:prstClr val="black"/>
                </a:solidFill>
                <a:latin typeface="Georgia" panose="02040502050405020303" pitchFamily="18" charset="0"/>
              </a:rPr>
              <a:t>минздраву</a:t>
            </a:r>
            <a:r>
              <a:rPr lang="ru-RU" sz="1400" b="1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Ростовской области</a:t>
            </a:r>
          </a:p>
          <a:p>
            <a:pPr algn="just"/>
            <a:endParaRPr lang="ru-RU" sz="1400" b="1" dirty="0">
              <a:latin typeface="Georgia" panose="02040502050405020303" pitchFamily="18" charset="0"/>
            </a:endParaRP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55A30C06-9917-4FEF-9DB7-3AB5249E97FE}"/>
              </a:ext>
            </a:extLst>
          </p:cNvPr>
          <p:cNvSpPr txBox="1">
            <a:spLocks/>
          </p:cNvSpPr>
          <p:nvPr/>
        </p:nvSpPr>
        <p:spPr>
          <a:xfrm>
            <a:off x="6807200" y="3429001"/>
            <a:ext cx="4207933" cy="11514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b="1" dirty="0">
                <a:latin typeface="Georgia" panose="02040502050405020303" pitchFamily="18" charset="0"/>
              </a:rPr>
              <a:t>Дети-инвалиды </a:t>
            </a:r>
            <a:r>
              <a:rPr lang="ru-RU" sz="1400" b="1" dirty="0">
                <a:solidFill>
                  <a:prstClr val="black"/>
                </a:solidFill>
                <a:latin typeface="Georgia" panose="02040502050405020303" pitchFamily="18" charset="0"/>
              </a:rPr>
              <a:t>в возрасте </a:t>
            </a:r>
            <a:r>
              <a:rPr lang="ru-RU" sz="14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старше </a:t>
            </a:r>
            <a:r>
              <a:rPr lang="ru-RU" sz="1400" b="1" dirty="0">
                <a:latin typeface="Georgia" panose="02040502050405020303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лет </a:t>
            </a:r>
            <a:r>
              <a:rPr lang="ru-RU" sz="1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могут быть помещены в </a:t>
            </a:r>
            <a:r>
              <a:rPr lang="ru-RU" sz="14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центры </a:t>
            </a:r>
            <a:r>
              <a:rPr lang="ru-RU" sz="1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помощи детям, </a:t>
            </a:r>
            <a:r>
              <a:rPr lang="ru-RU" sz="14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оставшимся </a:t>
            </a:r>
            <a:r>
              <a:rPr lang="ru-RU" sz="1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без попечения </a:t>
            </a:r>
            <a:r>
              <a:rPr lang="ru-RU" sz="14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родителей, подведомственные </a:t>
            </a:r>
            <a:r>
              <a:rPr lang="ru-RU" sz="1400" b="1" dirty="0" err="1" smtClean="0">
                <a:latin typeface="Georgia" panose="02040502050405020303" pitchFamily="18" charset="0"/>
                <a:cs typeface="Times New Roman" panose="02020603050405020304" pitchFamily="18" charset="0"/>
              </a:rPr>
              <a:t>минобразованию</a:t>
            </a:r>
            <a:r>
              <a:rPr lang="ru-RU" sz="14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Ростовской области</a:t>
            </a:r>
          </a:p>
          <a:p>
            <a:pPr algn="just"/>
            <a:endParaRPr lang="ru-RU" sz="1200" b="1" dirty="0">
              <a:latin typeface="Georgia" panose="020405020504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33659" y="3310467"/>
            <a:ext cx="685807" cy="11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5B1B2560-7606-4515-BA79-68DF794B881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44733" y="5248853"/>
            <a:ext cx="694966" cy="95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7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3537DE-D8E9-414C-9182-BE4B4303B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714" y="131083"/>
            <a:ext cx="5499870" cy="110114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Организации, </a:t>
            </a:r>
            <a:r>
              <a:rPr lang="en-US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/>
            </a:r>
            <a:br>
              <a:rPr lang="en-US" sz="18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в которые могут быть помещены </a:t>
            </a:r>
            <a:b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ru-RU" sz="1800" b="1" dirty="0">
                <a:solidFill>
                  <a:srgbClr val="0070C0"/>
                </a:solidFill>
                <a:latin typeface="Georgia" panose="02040502050405020303" pitchFamily="18" charset="0"/>
              </a:rPr>
              <a:t>дети-инвалиды на временное содержание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E12EF11F-8D84-4AED-992C-991B67811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" y="1881950"/>
            <a:ext cx="352792" cy="44961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7648F819-7793-4C01-9630-B08A553AD5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6" y="2398200"/>
            <a:ext cx="365481" cy="44961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D2F8D860-568B-43CA-8CCB-EC2C3531AC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88" y="2907679"/>
            <a:ext cx="361849" cy="44961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84C277EA-E942-4B6F-BCE3-A2E7D74548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6" y="3458618"/>
            <a:ext cx="449611" cy="449611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68ABD797-3551-4BBE-AD34-E45FBF2176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66" y="4009559"/>
            <a:ext cx="365833" cy="449610"/>
          </a:xfrm>
          <a:prstGeom prst="rect">
            <a:avLst/>
          </a:prstGeom>
        </p:spPr>
      </p:pic>
      <p:sp>
        <p:nvSpPr>
          <p:cNvPr id="21" name="Подзаголовок 2">
            <a:extLst>
              <a:ext uri="{FF2B5EF4-FFF2-40B4-BE49-F238E27FC236}">
                <a16:creationId xmlns="" xmlns:a16="http://schemas.microsoft.com/office/drawing/2014/main" id="{22FE8224-9A17-4588-9036-650B0EA1F86F}"/>
              </a:ext>
            </a:extLst>
          </p:cNvPr>
          <p:cNvSpPr txBox="1">
            <a:spLocks/>
          </p:cNvSpPr>
          <p:nvPr/>
        </p:nvSpPr>
        <p:spPr>
          <a:xfrm>
            <a:off x="839324" y="2484905"/>
            <a:ext cx="8693110" cy="44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ru-RU" sz="1200" b="1" dirty="0">
              <a:latin typeface="Georgia" panose="02040502050405020303" pitchFamily="18" charset="0"/>
            </a:endParaRP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F5E747B4-E3BC-4AB6-B094-9B1D5B01AD9F}"/>
              </a:ext>
            </a:extLst>
          </p:cNvPr>
          <p:cNvSpPr txBox="1">
            <a:spLocks/>
          </p:cNvSpPr>
          <p:nvPr/>
        </p:nvSpPr>
        <p:spPr>
          <a:xfrm>
            <a:off x="574714" y="4264833"/>
            <a:ext cx="9350335" cy="4409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ru-RU" sz="1200" b="1" dirty="0">
              <a:latin typeface="Georgia" panose="02040502050405020303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AB76D47-B242-4236-B34F-8215165140A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2" t="9338" r="15046" b="12226"/>
          <a:stretch/>
        </p:blipFill>
        <p:spPr>
          <a:xfrm>
            <a:off x="2647950" y="131083"/>
            <a:ext cx="1095375" cy="1101144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D8A43625-BF9E-4EA4-9757-00F517597197}"/>
              </a:ext>
            </a:extLst>
          </p:cNvPr>
          <p:cNvSpPr/>
          <p:nvPr/>
        </p:nvSpPr>
        <p:spPr>
          <a:xfrm>
            <a:off x="630082" y="1269085"/>
            <a:ext cx="1096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r>
              <a:rPr lang="ru-RU" sz="1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подведомственные министерству здравоохранения </a:t>
            </a:r>
          </a:p>
          <a:p>
            <a:pPr algn="ctr"/>
            <a:r>
              <a:rPr lang="ru-RU" sz="1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Ростовской области </a:t>
            </a:r>
            <a:endParaRPr lang="ru-RU" sz="1400" dirty="0">
              <a:solidFill>
                <a:schemeClr val="accent5"/>
              </a:solidFill>
            </a:endParaRPr>
          </a:p>
        </p:txBody>
      </p:sp>
      <p:graphicFrame>
        <p:nvGraphicFramePr>
          <p:cNvPr id="13" name="Таблица 28">
            <a:extLst>
              <a:ext uri="{FF2B5EF4-FFF2-40B4-BE49-F238E27FC236}">
                <a16:creationId xmlns="" xmlns:a16="http://schemas.microsoft.com/office/drawing/2014/main" id="{3F013CF1-F9C5-4FB8-B350-2F3AA7E12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96160"/>
              </p:ext>
            </p:extLst>
          </p:nvPr>
        </p:nvGraphicFramePr>
        <p:xfrm>
          <a:off x="142875" y="1829164"/>
          <a:ext cx="11823838" cy="2708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5">
                  <a:extLst>
                    <a:ext uri="{9D8B030D-6E8A-4147-A177-3AD203B41FA5}">
                      <a16:colId xmlns="" xmlns:a16="http://schemas.microsoft.com/office/drawing/2014/main" val="1105380476"/>
                    </a:ext>
                  </a:extLst>
                </a:gridCol>
                <a:gridCol w="4499610">
                  <a:extLst>
                    <a:ext uri="{9D8B030D-6E8A-4147-A177-3AD203B41FA5}">
                      <a16:colId xmlns="" xmlns:a16="http://schemas.microsoft.com/office/drawing/2014/main" val="2382167428"/>
                    </a:ext>
                  </a:extLst>
                </a:gridCol>
                <a:gridCol w="3971925">
                  <a:extLst>
                    <a:ext uri="{9D8B030D-6E8A-4147-A177-3AD203B41FA5}">
                      <a16:colId xmlns="" xmlns:a16="http://schemas.microsoft.com/office/drawing/2014/main" val="3542077834"/>
                    </a:ext>
                  </a:extLst>
                </a:gridCol>
                <a:gridCol w="2946538">
                  <a:extLst>
                    <a:ext uri="{9D8B030D-6E8A-4147-A177-3AD203B41FA5}">
                      <a16:colId xmlns="" xmlns:a16="http://schemas.microsoft.com/office/drawing/2014/main" val="1230918856"/>
                    </a:ext>
                  </a:extLst>
                </a:gridCol>
              </a:tblGrid>
              <a:tr h="46451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ГКУЗ РО «Дом ребенка специализированный № 4»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Ростов-на-Дону, пер. Университетский, 127,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(863) 264-41-22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Гришина Ольга Владимировна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57130043"/>
                  </a:ext>
                </a:extLst>
              </a:tr>
              <a:tr h="46451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ГКУЗ РО «Дом ребенка специализированный»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Каменск-Шахтинский, ул. Украинская, 87, (86365) 7-56-40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Алиманов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Игорь Александрович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144728"/>
                  </a:ext>
                </a:extLst>
              </a:tr>
              <a:tr h="46451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ГКУЗ РО «Дом ребенка специализированный»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Таганрог, ул. Социалистическая, 159,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(8634) 60-04-12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Костюченко Татьяна Николаевна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5666852"/>
                  </a:ext>
                </a:extLst>
              </a:tr>
              <a:tr h="46451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ГКУЗ РО «Дом ребенка специализированный»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Новочеркасск, ул. Александровская, 70, (86352) 4-94-09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Краморова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Лариса Васильевна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29360939"/>
                  </a:ext>
                </a:extLst>
              </a:tr>
              <a:tr h="636283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РО «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Областная детская клиническая больница»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Ростов-на-Дону, пер. Братский, 33 «Б»,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(863) 240-28-14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Тарасенко Александр Андреевич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20232925"/>
                  </a:ext>
                </a:extLst>
              </a:tr>
            </a:tbl>
          </a:graphicData>
        </a:graphic>
      </p:graphicFrame>
      <p:graphicFrame>
        <p:nvGraphicFramePr>
          <p:cNvPr id="20" name="Таблица 28">
            <a:extLst>
              <a:ext uri="{FF2B5EF4-FFF2-40B4-BE49-F238E27FC236}">
                <a16:creationId xmlns="" xmlns:a16="http://schemas.microsoft.com/office/drawing/2014/main" id="{276E8544-B81A-4122-96C6-219C92E9D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77684"/>
              </p:ext>
            </p:extLst>
          </p:nvPr>
        </p:nvGraphicFramePr>
        <p:xfrm>
          <a:off x="-237067" y="5080543"/>
          <a:ext cx="20828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11053804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57130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35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E12EF11F-8D84-4AED-992C-991B67811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52" y="800133"/>
            <a:ext cx="282478" cy="360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7648F819-7793-4C01-9630-B08A553AD5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41" y="1279484"/>
            <a:ext cx="292638" cy="36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D2F8D860-568B-43CA-8CCB-EC2C3531AC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9" y="1722287"/>
            <a:ext cx="289730" cy="360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84C277EA-E942-4B6F-BCE3-A2E7D74548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1" y="2107940"/>
            <a:ext cx="360000" cy="3600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68ABD797-3551-4BBE-AD34-E45FBF2176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21" y="2614617"/>
            <a:ext cx="292920" cy="360000"/>
          </a:xfrm>
          <a:prstGeom prst="rect">
            <a:avLst/>
          </a:prstGeom>
        </p:spPr>
      </p:pic>
      <p:sp>
        <p:nvSpPr>
          <p:cNvPr id="21" name="Подзаголовок 2">
            <a:extLst>
              <a:ext uri="{FF2B5EF4-FFF2-40B4-BE49-F238E27FC236}">
                <a16:creationId xmlns="" xmlns:a16="http://schemas.microsoft.com/office/drawing/2014/main" id="{22FE8224-9A17-4588-9036-650B0EA1F86F}"/>
              </a:ext>
            </a:extLst>
          </p:cNvPr>
          <p:cNvSpPr txBox="1">
            <a:spLocks/>
          </p:cNvSpPr>
          <p:nvPr/>
        </p:nvSpPr>
        <p:spPr>
          <a:xfrm>
            <a:off x="839324" y="2484905"/>
            <a:ext cx="8693110" cy="44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ru-RU" sz="1200" b="1" dirty="0">
              <a:latin typeface="Georgia" panose="02040502050405020303" pitchFamily="18" charset="0"/>
            </a:endParaRP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F5E747B4-E3BC-4AB6-B094-9B1D5B01AD9F}"/>
              </a:ext>
            </a:extLst>
          </p:cNvPr>
          <p:cNvSpPr txBox="1">
            <a:spLocks/>
          </p:cNvSpPr>
          <p:nvPr/>
        </p:nvSpPr>
        <p:spPr>
          <a:xfrm>
            <a:off x="574714" y="4264833"/>
            <a:ext cx="9350335" cy="4409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ru-RU" sz="1200" b="1" dirty="0">
              <a:latin typeface="Georgia" panose="02040502050405020303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D8A43625-BF9E-4EA4-9757-00F517597197}"/>
              </a:ext>
            </a:extLst>
          </p:cNvPr>
          <p:cNvSpPr/>
          <p:nvPr/>
        </p:nvSpPr>
        <p:spPr>
          <a:xfrm>
            <a:off x="557545" y="135728"/>
            <a:ext cx="1096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Учреждения, подведомственные министерству общего и профессионального образования </a:t>
            </a:r>
          </a:p>
          <a:p>
            <a:pPr algn="ctr"/>
            <a:r>
              <a:rPr lang="ru-RU" sz="1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Ростовской области</a:t>
            </a:r>
          </a:p>
        </p:txBody>
      </p:sp>
      <p:graphicFrame>
        <p:nvGraphicFramePr>
          <p:cNvPr id="13" name="Таблица 28">
            <a:extLst>
              <a:ext uri="{FF2B5EF4-FFF2-40B4-BE49-F238E27FC236}">
                <a16:creationId xmlns="" xmlns:a16="http://schemas.microsoft.com/office/drawing/2014/main" id="{3F013CF1-F9C5-4FB8-B350-2F3AA7E12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205469"/>
              </p:ext>
            </p:extLst>
          </p:nvPr>
        </p:nvGraphicFramePr>
        <p:xfrm>
          <a:off x="229182" y="702848"/>
          <a:ext cx="11625519" cy="6100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665">
                  <a:extLst>
                    <a:ext uri="{9D8B030D-6E8A-4147-A177-3AD203B41FA5}">
                      <a16:colId xmlns="" xmlns:a16="http://schemas.microsoft.com/office/drawing/2014/main" val="1105380476"/>
                    </a:ext>
                  </a:extLst>
                </a:gridCol>
                <a:gridCol w="4574456">
                  <a:extLst>
                    <a:ext uri="{9D8B030D-6E8A-4147-A177-3AD203B41FA5}">
                      <a16:colId xmlns="" xmlns:a16="http://schemas.microsoft.com/office/drawing/2014/main" val="2382167428"/>
                    </a:ext>
                  </a:extLst>
                </a:gridCol>
                <a:gridCol w="3203547">
                  <a:extLst>
                    <a:ext uri="{9D8B030D-6E8A-4147-A177-3AD203B41FA5}">
                      <a16:colId xmlns="" xmlns:a16="http://schemas.microsoft.com/office/drawing/2014/main" val="3542077834"/>
                    </a:ext>
                  </a:extLst>
                </a:gridCol>
                <a:gridCol w="3148851">
                  <a:extLst>
                    <a:ext uri="{9D8B030D-6E8A-4147-A177-3AD203B41FA5}">
                      <a16:colId xmlns="" xmlns:a16="http://schemas.microsoft.com/office/drawing/2014/main" val="1230918856"/>
                    </a:ext>
                  </a:extLst>
                </a:gridCol>
              </a:tblGrid>
              <a:tr h="511314">
                <a:tc>
                  <a:txBody>
                    <a:bodyPr/>
                    <a:lstStyle/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Азовский центр помощи детям</a:t>
                      </a: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Азов,  ул. Ленина, 79,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(863-42) 4-02-15, 5-40-48 </a:t>
                      </a:r>
                    </a:p>
                  </a:txBody>
                  <a:tcPr marL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Байер Елена Александровна </a:t>
                      </a:r>
                    </a:p>
                  </a:txBody>
                  <a:tcPr marL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57130043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Батайский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Батайск, ул. Куйбышева, 165,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(863-54) 2-25-66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Пащенко Ольга Петровна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144728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Кочетовский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 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Кочетовская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11 переулок, 24,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(863-56) 2-36-48, 2-36-66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Никитченко Любовь Михайловна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5666852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Новочеркасский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 № 1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Новочеркасск, ул. Грекова, 110,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(863-52) 5-01-64, 4-02-44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Лаптева Эльвира Николаевна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29360939"/>
                  </a:ext>
                </a:extLst>
              </a:tr>
              <a:tr h="469034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Новочеркасский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 № 8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Новочеркасск, ул. Дворцовая, 13,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(863-52) 4-44-87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Тёмина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Лариса Валентиновна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20232925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Новошахтинский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Новошахтинск,  ул. Садовая, 23,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(863-69) 2-13-05, 2-13-06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Шатохина Елена Анатольевна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00480630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Шахтинский центр помощи детям № 1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Шахты, ул. Шевченко, 113,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(863-62) 2-77-61, 2-31-97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Дорошенко Алла Юрьевна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97819134"/>
                  </a:ext>
                </a:extLst>
              </a:tr>
              <a:tr h="436822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Шахтинский центр помощи детям № 3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Шахты,  ул. Обуховой, 2-б,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(863-62) 3-40-62, 3-45-65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Бродовская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Виктория Олеговна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2249843"/>
                  </a:ext>
                </a:extLst>
              </a:tr>
              <a:tr h="450469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Сулинский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 Сулин, п. Западный, 1,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(863-85) 54-6-83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Костюкова Светлана Евгеньевна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83341768"/>
                  </a:ext>
                </a:extLst>
              </a:tr>
              <a:tr h="523054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Донецкий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Донецк, пер. Карбышева, 32,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(863-68) 2-75-18, 2-75-88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Жидкова Татьяна Александровна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71278048"/>
                  </a:ext>
                </a:extLst>
              </a:tr>
              <a:tr h="523054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Зверевский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Зверево, ул. Космонавтов, 18,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(863-55) 4-23-39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Бобкина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Елена Владимировна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89828338"/>
                  </a:ext>
                </a:extLst>
              </a:tr>
              <a:tr h="523054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Ерофеевский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х. 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Ерофеевка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ул. Школьная, 17,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(863-86) 3-81-37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Зинова Галина Владимировна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55740555"/>
                  </a:ext>
                </a:extLst>
              </a:tr>
              <a:tr h="523054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Большелогский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х. Большой Лог, ул. Советская, 73 </a:t>
                      </a:r>
                    </a:p>
                    <a:p>
                      <a:pPr algn="l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(863-50) 3-40-30, 3-42-03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Ремишевская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Ирина Алексеевна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48251888"/>
                  </a:ext>
                </a:extLst>
              </a:tr>
            </a:tbl>
          </a:graphicData>
        </a:graphic>
      </p:graphicFrame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2932DD41-9479-4ACC-899C-8979A535B43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81" t="33884" b="34434"/>
          <a:stretch/>
        </p:blipFill>
        <p:spPr>
          <a:xfrm>
            <a:off x="415551" y="3030094"/>
            <a:ext cx="287798" cy="36000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F9C8BCF7-BC6E-4047-8D76-B6A372E2C63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18" r="72540"/>
          <a:stretch/>
        </p:blipFill>
        <p:spPr>
          <a:xfrm>
            <a:off x="450131" y="3459554"/>
            <a:ext cx="300850" cy="360000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C5B6E50E-4659-4E54-96EC-8336C5891626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28" t="76093" r="35137"/>
          <a:stretch/>
        </p:blipFill>
        <p:spPr>
          <a:xfrm>
            <a:off x="510647" y="4832504"/>
            <a:ext cx="286519" cy="330996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03226230-0EC3-4AB8-9850-962450F6D6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72" y="4832504"/>
            <a:ext cx="282478" cy="360000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29C6E4E5-56B8-42B6-9C81-F40544A62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52" y="5380241"/>
            <a:ext cx="282478" cy="360000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9F9CB0CA-EEC7-4611-B3FD-6EAB6C12D1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88" y="5380241"/>
            <a:ext cx="282478" cy="360000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25F657EB-42F7-45DA-91F9-2E4C1316A230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55" t="68618" r="38021"/>
          <a:stretch/>
        </p:blipFill>
        <p:spPr>
          <a:xfrm>
            <a:off x="427873" y="3889014"/>
            <a:ext cx="286216" cy="360000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3B39D068-C4EF-4AD3-9935-660AEAAA89D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67" t="68947"/>
          <a:stretch/>
        </p:blipFill>
        <p:spPr>
          <a:xfrm>
            <a:off x="435727" y="4342774"/>
            <a:ext cx="289363" cy="360000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="" xmlns:a16="http://schemas.microsoft.com/office/drawing/2014/main" id="{3AFF1570-AE75-4AE8-B261-283BB1C54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88" y="5863293"/>
            <a:ext cx="282478" cy="360000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="" xmlns:a16="http://schemas.microsoft.com/office/drawing/2014/main" id="{4C669746-EEA7-4958-85CC-43286D56F3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82" y="6328743"/>
            <a:ext cx="282478" cy="360000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="" xmlns:a16="http://schemas.microsoft.com/office/drawing/2014/main" id="{A9C45193-18B3-4319-B68B-8B7A7D8D9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52" y="5842418"/>
            <a:ext cx="292638" cy="360000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="" xmlns:a16="http://schemas.microsoft.com/office/drawing/2014/main" id="{153DC03F-8336-429E-B043-A84A628A19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00" y="6337410"/>
            <a:ext cx="28973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7648F819-7793-4C01-9630-B08A553AD5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50" y="4361212"/>
            <a:ext cx="292638" cy="36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D2F8D860-568B-43CA-8CCB-EC2C3531AC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8" y="4841124"/>
            <a:ext cx="289730" cy="360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84C277EA-E942-4B6F-BCE3-A2E7D74548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62" y="826006"/>
            <a:ext cx="360000" cy="3600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68ABD797-3551-4BBE-AD34-E45FBF2176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02" y="1332683"/>
            <a:ext cx="292920" cy="360000"/>
          </a:xfrm>
          <a:prstGeom prst="rect">
            <a:avLst/>
          </a:prstGeom>
        </p:spPr>
      </p:pic>
      <p:sp>
        <p:nvSpPr>
          <p:cNvPr id="21" name="Подзаголовок 2">
            <a:extLst>
              <a:ext uri="{FF2B5EF4-FFF2-40B4-BE49-F238E27FC236}">
                <a16:creationId xmlns="" xmlns:a16="http://schemas.microsoft.com/office/drawing/2014/main" id="{22FE8224-9A17-4588-9036-650B0EA1F86F}"/>
              </a:ext>
            </a:extLst>
          </p:cNvPr>
          <p:cNvSpPr txBox="1">
            <a:spLocks/>
          </p:cNvSpPr>
          <p:nvPr/>
        </p:nvSpPr>
        <p:spPr>
          <a:xfrm>
            <a:off x="839324" y="2484905"/>
            <a:ext cx="8693110" cy="44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ru-RU" sz="1200" b="1" dirty="0">
              <a:latin typeface="Georgia" panose="02040502050405020303" pitchFamily="18" charset="0"/>
            </a:endParaRP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F5E747B4-E3BC-4AB6-B094-9B1D5B01AD9F}"/>
              </a:ext>
            </a:extLst>
          </p:cNvPr>
          <p:cNvSpPr txBox="1">
            <a:spLocks/>
          </p:cNvSpPr>
          <p:nvPr/>
        </p:nvSpPr>
        <p:spPr>
          <a:xfrm>
            <a:off x="574714" y="4264833"/>
            <a:ext cx="9350335" cy="4409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endParaRPr lang="ru-RU" sz="1200" b="1" dirty="0">
              <a:latin typeface="Georgia" panose="02040502050405020303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D8A43625-BF9E-4EA4-9757-00F517597197}"/>
              </a:ext>
            </a:extLst>
          </p:cNvPr>
          <p:cNvSpPr/>
          <p:nvPr/>
        </p:nvSpPr>
        <p:spPr>
          <a:xfrm>
            <a:off x="677117" y="161963"/>
            <a:ext cx="1096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Учреждения, подведомственные министерству общего и профессионального образования </a:t>
            </a:r>
          </a:p>
          <a:p>
            <a:pPr algn="ctr"/>
            <a:r>
              <a:rPr lang="ru-RU" sz="1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Ростовской области</a:t>
            </a:r>
          </a:p>
        </p:txBody>
      </p:sp>
      <p:graphicFrame>
        <p:nvGraphicFramePr>
          <p:cNvPr id="13" name="Таблица 28">
            <a:extLst>
              <a:ext uri="{FF2B5EF4-FFF2-40B4-BE49-F238E27FC236}">
                <a16:creationId xmlns="" xmlns:a16="http://schemas.microsoft.com/office/drawing/2014/main" id="{3F013CF1-F9C5-4FB8-B350-2F3AA7E12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349140"/>
              </p:ext>
            </p:extLst>
          </p:nvPr>
        </p:nvGraphicFramePr>
        <p:xfrm>
          <a:off x="148412" y="798693"/>
          <a:ext cx="11859980" cy="4492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938">
                  <a:extLst>
                    <a:ext uri="{9D8B030D-6E8A-4147-A177-3AD203B41FA5}">
                      <a16:colId xmlns="" xmlns:a16="http://schemas.microsoft.com/office/drawing/2014/main" val="1105380476"/>
                    </a:ext>
                  </a:extLst>
                </a:gridCol>
                <a:gridCol w="4465267">
                  <a:extLst>
                    <a:ext uri="{9D8B030D-6E8A-4147-A177-3AD203B41FA5}">
                      <a16:colId xmlns="" xmlns:a16="http://schemas.microsoft.com/office/drawing/2014/main" val="2382167428"/>
                    </a:ext>
                  </a:extLst>
                </a:gridCol>
                <a:gridCol w="3738887">
                  <a:extLst>
                    <a:ext uri="{9D8B030D-6E8A-4147-A177-3AD203B41FA5}">
                      <a16:colId xmlns="" xmlns:a16="http://schemas.microsoft.com/office/drawing/2014/main" val="3542077834"/>
                    </a:ext>
                  </a:extLst>
                </a:gridCol>
                <a:gridCol w="2981888">
                  <a:extLst>
                    <a:ext uri="{9D8B030D-6E8A-4147-A177-3AD203B41FA5}">
                      <a16:colId xmlns="" xmlns:a16="http://schemas.microsoft.com/office/drawing/2014/main" val="1230918856"/>
                    </a:ext>
                  </a:extLst>
                </a:gridCol>
              </a:tblGrid>
              <a:tr h="479774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Ёлкинский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х. Елкин, ул. Тимирязева, 1,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(863-57) 4-15-36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Галатова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Маргарита Ивановна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57130043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Островянский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х. 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Островянский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ул. Советская, 21,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(863-75) 4-41-75 347612,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Дубко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Людмила Григорьевна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144728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Шолоховский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х. Калининский, ул. Центральная, 25,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(863-53) 7-35-53, 7-35-66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Королёва Наталья Сергеевна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5666852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Ростовский центр помощи детям № 4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Ростов-на-Дону, пер. Дальний, 17,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(863) 234-04-33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Гривнак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Наталья Александровна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29360939"/>
                  </a:ext>
                </a:extLst>
              </a:tr>
              <a:tr h="469034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Ростовский центр помощи детям № 7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г. Ростов-на-Дону, ул. Вятская, 37/4,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(863) 252-69-23, 252-76-70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Тимко Ольга Ивановна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20232925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Ростовский центр помощи детям № 10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Ростов-на-Дону, ул. 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Грисенко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(863) 211-11-73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Черная Ольга Николаевна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00480630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Таганрогский центр помощи детям № 3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Таганрог, проезд 4-й Линейный, 146-а,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(863-4) 60-48-59, 324-711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Попова Ирина Александровна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97819134"/>
                  </a:ext>
                </a:extLst>
              </a:tr>
              <a:tr h="436822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Таганрогский центр помощи детям № 5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Таганрог,  ул. Свободы, 17/3,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(863-4) 64-34-60, 64-20-76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Чекаленко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Елена Сергеевна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2249843"/>
                  </a:ext>
                </a:extLst>
              </a:tr>
              <a:tr h="450469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Таганрогский центр помощи детям № 7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 Таганрог,  ул. Заводская, 7,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(863-4) 62-24-11 62-24-12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Поленова Светлана Валентиновна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83341768"/>
                  </a:ext>
                </a:extLst>
              </a:tr>
              <a:tr h="523054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ГКУСО РО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Мясниковский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помощи детям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с. Чалтырь, ул. К. Маркса, 29,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(863-49) 2-11-41, 2-38-06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–</a:t>
                      </a:r>
                    </a:p>
                    <a:p>
                      <a:pPr algn="l"/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Берекчиян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Нина Михайловна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71278048"/>
                  </a:ext>
                </a:extLst>
              </a:tr>
            </a:tbl>
          </a:graphicData>
        </a:graphic>
      </p:graphicFrame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2932DD41-9479-4ACC-899C-8979A535B43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81" t="33884" b="34434"/>
          <a:stretch/>
        </p:blipFill>
        <p:spPr>
          <a:xfrm>
            <a:off x="406732" y="1748160"/>
            <a:ext cx="287798" cy="36000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F9C8BCF7-BC6E-4047-8D76-B6A372E2C63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18" r="72540"/>
          <a:stretch/>
        </p:blipFill>
        <p:spPr>
          <a:xfrm>
            <a:off x="441312" y="2177620"/>
            <a:ext cx="300850" cy="360000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C5B6E50E-4659-4E54-96EC-8336C589162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28" t="76093" r="35137"/>
          <a:stretch/>
        </p:blipFill>
        <p:spPr>
          <a:xfrm>
            <a:off x="483808" y="3528490"/>
            <a:ext cx="282478" cy="326327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9F9CB0CA-EEC7-4611-B3FD-6EAB6C12D14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8" y="3946802"/>
            <a:ext cx="282478" cy="360000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25F657EB-42F7-45DA-91F9-2E4C1316A230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55" t="68618" r="38021"/>
          <a:stretch/>
        </p:blipFill>
        <p:spPr>
          <a:xfrm>
            <a:off x="419054" y="2607080"/>
            <a:ext cx="286216" cy="360000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3B39D068-C4EF-4AD3-9935-660AEAAA89D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67" t="68947"/>
          <a:stretch/>
        </p:blipFill>
        <p:spPr>
          <a:xfrm>
            <a:off x="426908" y="3060840"/>
            <a:ext cx="289363" cy="360000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="" xmlns:a16="http://schemas.microsoft.com/office/drawing/2014/main" id="{CDD507AF-9B36-4117-BBB7-7E525483CA1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86" y="878835"/>
            <a:ext cx="282478" cy="360000"/>
          </a:xfrm>
          <a:prstGeom prst="rect">
            <a:avLst/>
          </a:prstGeom>
        </p:spPr>
      </p:pic>
      <p:pic>
        <p:nvPicPr>
          <p:cNvPr id="60" name="Рисунок 59">
            <a:extLst>
              <a:ext uri="{FF2B5EF4-FFF2-40B4-BE49-F238E27FC236}">
                <a16:creationId xmlns="" xmlns:a16="http://schemas.microsoft.com/office/drawing/2014/main" id="{3C651765-AB9F-452B-9ABC-8D985A313DF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0" y="1336412"/>
            <a:ext cx="282478" cy="360000"/>
          </a:xfrm>
          <a:prstGeom prst="rect">
            <a:avLst/>
          </a:prstGeom>
        </p:spPr>
      </p:pic>
      <p:pic>
        <p:nvPicPr>
          <p:cNvPr id="61" name="Рисунок 60">
            <a:extLst>
              <a:ext uri="{FF2B5EF4-FFF2-40B4-BE49-F238E27FC236}">
                <a16:creationId xmlns="" xmlns:a16="http://schemas.microsoft.com/office/drawing/2014/main" id="{D215EC35-C139-4A17-BFE9-CD010C3241C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29" y="1751415"/>
            <a:ext cx="282478" cy="360000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="" xmlns:a16="http://schemas.microsoft.com/office/drawing/2014/main" id="{76C20B63-CFB9-4DF5-B2F7-7A164036806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29" y="2199089"/>
            <a:ext cx="282478" cy="360000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81F3BD42-5C3D-4F63-B871-EB090420025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07" y="2612627"/>
            <a:ext cx="282478" cy="360000"/>
          </a:xfrm>
          <a:prstGeom prst="rect">
            <a:avLst/>
          </a:prstGeom>
        </p:spPr>
      </p:pic>
      <p:pic>
        <p:nvPicPr>
          <p:cNvPr id="64" name="Рисунок 63">
            <a:extLst>
              <a:ext uri="{FF2B5EF4-FFF2-40B4-BE49-F238E27FC236}">
                <a16:creationId xmlns="" xmlns:a16="http://schemas.microsoft.com/office/drawing/2014/main" id="{7F3A110D-97E2-4854-BF9F-44742A57F1A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58" y="3082309"/>
            <a:ext cx="282478" cy="360000"/>
          </a:xfrm>
          <a:prstGeom prst="rect">
            <a:avLst/>
          </a:prstGeom>
        </p:spPr>
      </p:pic>
      <p:pic>
        <p:nvPicPr>
          <p:cNvPr id="65" name="Рисунок 64">
            <a:extLst>
              <a:ext uri="{FF2B5EF4-FFF2-40B4-BE49-F238E27FC236}">
                <a16:creationId xmlns="" xmlns:a16="http://schemas.microsoft.com/office/drawing/2014/main" id="{69F66EF0-AB48-45CF-84A1-871B76FFB0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29" y="3518863"/>
            <a:ext cx="292638" cy="360000"/>
          </a:xfrm>
          <a:prstGeom prst="rect">
            <a:avLst/>
          </a:prstGeom>
        </p:spPr>
      </p:pic>
      <p:pic>
        <p:nvPicPr>
          <p:cNvPr id="66" name="Рисунок 65">
            <a:extLst>
              <a:ext uri="{FF2B5EF4-FFF2-40B4-BE49-F238E27FC236}">
                <a16:creationId xmlns="" xmlns:a16="http://schemas.microsoft.com/office/drawing/2014/main" id="{26D140F4-8F56-4292-94F9-0F02BE8B38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73" y="3942254"/>
            <a:ext cx="292638" cy="360000"/>
          </a:xfrm>
          <a:prstGeom prst="rect">
            <a:avLst/>
          </a:prstGeom>
        </p:spPr>
      </p:pic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4E23DA32-813C-48AE-B7D8-73D20C8B9C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8" y="4360627"/>
            <a:ext cx="292638" cy="360000"/>
          </a:xfrm>
          <a:prstGeom prst="rect">
            <a:avLst/>
          </a:prstGeom>
        </p:spPr>
      </p:pic>
      <p:pic>
        <p:nvPicPr>
          <p:cNvPr id="68" name="Рисунок 67">
            <a:extLst>
              <a:ext uri="{FF2B5EF4-FFF2-40B4-BE49-F238E27FC236}">
                <a16:creationId xmlns="" xmlns:a16="http://schemas.microsoft.com/office/drawing/2014/main" id="{E4C167E9-E40B-4D6C-9D57-A6039BE743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8" y="4828862"/>
            <a:ext cx="29263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6608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634</Words>
  <Application>Microsoft Office PowerPoint</Application>
  <PresentationFormat>Произвольный</PresentationFormat>
  <Paragraphs>156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Памятка  о действиях родителя (законного представителя) ребенка-инвалида в случае экстренной госпитализации, в том числе при заражении  новой коронавирусной инфекцией</vt:lpstr>
      <vt:lpstr>Организации,  в которые могут быть помещены  дети-инвалиды на временное содержание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делать при срочной госпитализации</dc:title>
  <dc:creator>psycholog</dc:creator>
  <cp:lastModifiedBy>Анжела Лобко</cp:lastModifiedBy>
  <cp:revision>84</cp:revision>
  <dcterms:created xsi:type="dcterms:W3CDTF">2020-06-01T22:07:34Z</dcterms:created>
  <dcterms:modified xsi:type="dcterms:W3CDTF">2020-07-08T11:26:01Z</dcterms:modified>
</cp:coreProperties>
</file>